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293" r:id="rId4"/>
    <p:sldId id="291" r:id="rId5"/>
    <p:sldId id="297" r:id="rId6"/>
    <p:sldId id="295" r:id="rId7"/>
    <p:sldId id="298" r:id="rId8"/>
    <p:sldId id="299" r:id="rId9"/>
    <p:sldId id="296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65" d="100"/>
          <a:sy n="65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80F50-9BD3-4ABD-8BA9-8E7804EFCBBB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25203-8ACB-4944-8290-53F18BD2E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9F029-F760-4DF7-B8F8-220723D84437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D0D8-95C7-4AC0-8CA7-FBE9B3125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D8-95C7-4AC0-8CA7-FBE9B31259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CD0D8-95C7-4AC0-8CA7-FBE9B31259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366004"/>
            <a:ext cx="1117600" cy="14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1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7543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2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8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 anchor="t">
            <a:noAutofit/>
          </a:bodyPr>
          <a:lstStyle>
            <a:lvl1pPr algn="l">
              <a:defRPr sz="45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5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58AC6-6BA4-4B57-B517-1368A171787F}" type="datetimeFigureOut">
              <a:rPr lang="en-US" smtClean="0"/>
              <a:t>3/27/2014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5854-BCB7-44A5-9753-330503ED71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5366004"/>
            <a:ext cx="1117600" cy="149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Mechanical Properties of Thin Optical Coatings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153400" cy="3048000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Elaine Rhoades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Mentors: </a:t>
            </a:r>
            <a:r>
              <a:rPr lang="en-US" sz="2600" dirty="0" smtClean="0">
                <a:solidFill>
                  <a:schemeClr val="tx1"/>
                </a:solidFill>
              </a:rPr>
              <a:t>Dr. Zanolin, Embry-Riddle Aeronautical University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Dr. Gretarsson, </a:t>
            </a:r>
            <a:r>
              <a:rPr lang="en-US" sz="2600" dirty="0">
                <a:solidFill>
                  <a:schemeClr val="tx1"/>
                </a:solidFill>
              </a:rPr>
              <a:t>Embry-Riddle Aeronautical University</a:t>
            </a:r>
            <a:endParaRPr lang="en-US" sz="26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April </a:t>
            </a:r>
            <a:r>
              <a:rPr lang="en-US" sz="2400" dirty="0" smtClean="0">
                <a:solidFill>
                  <a:schemeClr val="tx1"/>
                </a:solidFill>
              </a:rPr>
              <a:t>12, 2014</a:t>
            </a:r>
            <a:r>
              <a:rPr lang="en-US" sz="2400" dirty="0" smtClean="0">
                <a:solidFill>
                  <a:schemeClr val="tx1"/>
                </a:solidFill>
              </a:rPr>
              <a:t>		NASA Space Grant </a:t>
            </a:r>
            <a:r>
              <a:rPr lang="en-US" sz="2400" dirty="0" smtClean="0">
                <a:solidFill>
                  <a:schemeClr val="tx1"/>
                </a:solidFill>
              </a:rPr>
              <a:t>Symposium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990" y="6248400"/>
            <a:ext cx="2378686" cy="5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7285056" cy="30480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143001"/>
            <a:ext cx="4038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Silica</a:t>
            </a:r>
          </a:p>
          <a:p>
            <a:r>
              <a:rPr lang="en-US" dirty="0" smtClean="0"/>
              <a:t>Sapphire</a:t>
            </a:r>
          </a:p>
          <a:p>
            <a:r>
              <a:rPr lang="en-US" dirty="0" smtClean="0"/>
              <a:t>Silicon cantilevers (borrowed from Glasgow group)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800600" y="114300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Silicon windows</a:t>
            </a:r>
          </a:p>
          <a:p>
            <a:r>
              <a:rPr lang="en-US" dirty="0" smtClean="0"/>
              <a:t>Single-layer tantala coatings, base silica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400800"/>
            <a:ext cx="313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credit: Dr. Andri Gretarsson,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102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5029200" cy="3771899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581400" cy="50593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Use a transducer to emit and sense reflections of a 0.4 GHz, 10 ns acoustic pulse from the surface of a sample.</a:t>
            </a:r>
          </a:p>
          <a:p>
            <a:r>
              <a:rPr lang="en-US" sz="2600" dirty="0"/>
              <a:t>Materials affect the reflected amplitude differently</a:t>
            </a:r>
          </a:p>
          <a:p>
            <a:r>
              <a:rPr lang="en-US" sz="2600" dirty="0"/>
              <a:t>Reflected amplitude contains information about the </a:t>
            </a:r>
            <a:r>
              <a:rPr lang="en-US" sz="2600" dirty="0" smtClean="0"/>
              <a:t>Young’s Modulus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3145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credit: Dr. Andri Gretarsson,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42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0" y="1066800"/>
            <a:ext cx="3827516" cy="53339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Water absorption </a:t>
            </a:r>
            <a:r>
              <a:rPr lang="en-US" sz="2600" dirty="0" smtClean="0"/>
              <a:t>likely has </a:t>
            </a:r>
            <a:r>
              <a:rPr lang="en-US" sz="2600" dirty="0" smtClean="0"/>
              <a:t>a temperature dependence</a:t>
            </a:r>
          </a:p>
          <a:p>
            <a:r>
              <a:rPr lang="en-US" sz="2600" dirty="0" smtClean="0"/>
              <a:t>Experimental setup has a thermocouple inserted between the </a:t>
            </a:r>
            <a:r>
              <a:rPr lang="en-US" sz="2600" dirty="0" err="1" smtClean="0"/>
              <a:t>piezo</a:t>
            </a:r>
            <a:r>
              <a:rPr lang="en-US" sz="2600" dirty="0" smtClean="0"/>
              <a:t> and spacers, which allows us to monitor the water’s </a:t>
            </a:r>
            <a:r>
              <a:rPr lang="en-US" sz="2600" dirty="0" smtClean="0"/>
              <a:t>temperature during data collection</a:t>
            </a:r>
            <a:endParaRPr lang="en-US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53842" y="6400800"/>
            <a:ext cx="313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 credit: Dr. Andri Gretarsson,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806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8034"/>
            <a:ext cx="6934200" cy="238927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5211016" cy="3505200"/>
          </a:xfrm>
        </p:spPr>
      </p:pic>
      <p:sp>
        <p:nvSpPr>
          <p:cNvPr id="11" name="TextBox 10"/>
          <p:cNvSpPr txBox="1"/>
          <p:nvPr/>
        </p:nvSpPr>
        <p:spPr>
          <a:xfrm>
            <a:off x="5257800" y="3505200"/>
            <a:ext cx="36576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Remove noise in the signal by band limiting (cut |FFT|)</a:t>
            </a:r>
          </a:p>
          <a:p>
            <a:endParaRPr lang="en-US" sz="1500" dirty="0"/>
          </a:p>
          <a:p>
            <a:r>
              <a:rPr lang="en-US" sz="2600" dirty="0" smtClean="0"/>
              <a:t>Exponential form results from </a:t>
            </a:r>
            <a:r>
              <a:rPr lang="en-US" sz="2600" dirty="0" smtClean="0"/>
              <a:t>water </a:t>
            </a:r>
            <a:endParaRPr lang="en-US" sz="2600" dirty="0"/>
          </a:p>
          <a:p>
            <a:r>
              <a:rPr lang="en-US" sz="2600" dirty="0" smtClean="0"/>
              <a:t>absorption and </a:t>
            </a:r>
            <a:endParaRPr lang="en-US" sz="2600" dirty="0" smtClean="0"/>
          </a:p>
          <a:p>
            <a:r>
              <a:rPr lang="en-US" sz="2600" dirty="0" smtClean="0"/>
              <a:t>other losses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50223"/>
            <a:ext cx="260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credit: Justin Weber, ERAU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106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the acoustics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Automated the data windowing process</a:t>
            </a:r>
          </a:p>
          <a:p>
            <a:r>
              <a:rPr lang="en-US" dirty="0" smtClean="0"/>
              <a:t>Introduced the use of a </a:t>
            </a:r>
            <a:r>
              <a:rPr lang="en-US" dirty="0" err="1" smtClean="0"/>
              <a:t>Tukey</a:t>
            </a:r>
            <a:r>
              <a:rPr lang="en-US" dirty="0" smtClean="0"/>
              <a:t> window to remove high frequency components</a:t>
            </a:r>
          </a:p>
          <a:p>
            <a:r>
              <a:rPr lang="en-US" dirty="0" smtClean="0"/>
              <a:t>Introduced error propagation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5843"/>
          <a:stretch/>
        </p:blipFill>
        <p:spPr>
          <a:xfrm>
            <a:off x="4495800" y="1462842"/>
            <a:ext cx="4618059" cy="3871158"/>
          </a:xfrm>
        </p:spPr>
      </p:pic>
    </p:spTree>
    <p:extLst>
      <p:ext uri="{BB962C8B-B14F-4D97-AF65-F5344CB8AC3E}">
        <p14:creationId xmlns:p14="http://schemas.microsoft.com/office/powerpoint/2010/main" val="10000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Estimate Depends on </a:t>
            </a:r>
            <a:r>
              <a:rPr lang="el-GR" dirty="0" smtClean="0"/>
              <a:t>σ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88508" y="1447800"/>
            <a:ext cx="6604000" cy="4953000"/>
          </a:xfrm>
        </p:spPr>
      </p:pic>
    </p:spTree>
    <p:extLst>
      <p:ext uri="{BB962C8B-B14F-4D97-AF65-F5344CB8AC3E}">
        <p14:creationId xmlns:p14="http://schemas.microsoft.com/office/powerpoint/2010/main" val="51619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Nanoindentation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43" y="1828800"/>
            <a:ext cx="4564819" cy="35814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11610" b="2338"/>
          <a:stretch>
            <a:fillRect/>
          </a:stretch>
        </p:blipFill>
        <p:spPr>
          <a:xfrm>
            <a:off x="4648200" y="1853811"/>
            <a:ext cx="4495800" cy="3647782"/>
          </a:xfrm>
        </p:spPr>
      </p:pic>
    </p:spTree>
    <p:extLst>
      <p:ext uri="{BB962C8B-B14F-4D97-AF65-F5344CB8AC3E}">
        <p14:creationId xmlns:p14="http://schemas.microsoft.com/office/powerpoint/2010/main" val="113366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Acoustics and </a:t>
            </a:r>
            <a:r>
              <a:rPr lang="en-US" dirty="0" err="1" smtClean="0"/>
              <a:t>Nanoindentation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Colored background is the acoustics chi-squared plot</a:t>
            </a:r>
          </a:p>
          <a:p>
            <a:r>
              <a:rPr lang="en-US" dirty="0" smtClean="0"/>
              <a:t>Bold dashed line is the </a:t>
            </a:r>
            <a:r>
              <a:rPr lang="en-US" dirty="0" err="1" smtClean="0"/>
              <a:t>nanoindentation</a:t>
            </a:r>
            <a:r>
              <a:rPr lang="en-US" dirty="0" smtClean="0"/>
              <a:t> fit</a:t>
            </a:r>
          </a:p>
          <a:p>
            <a:r>
              <a:rPr lang="en-US" dirty="0" smtClean="0"/>
              <a:t>Solid white lines are the errors in the </a:t>
            </a:r>
            <a:r>
              <a:rPr lang="en-US" dirty="0" err="1" smtClean="0"/>
              <a:t>nanoindentation</a:t>
            </a:r>
            <a:r>
              <a:rPr lang="en-US" dirty="0" smtClean="0"/>
              <a:t> fit</a:t>
            </a:r>
            <a:endParaRPr lang="en-US" dirty="0"/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r="6939"/>
          <a:stretch/>
        </p:blipFill>
        <p:spPr>
          <a:xfrm>
            <a:off x="4571999" y="1524000"/>
            <a:ext cx="4572001" cy="3848058"/>
          </a:xfrm>
        </p:spPr>
      </p:pic>
    </p:spTree>
    <p:extLst>
      <p:ext uri="{BB962C8B-B14F-4D97-AF65-F5344CB8AC3E}">
        <p14:creationId xmlns:p14="http://schemas.microsoft.com/office/powerpoint/2010/main" val="232769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0" y="5105400"/>
            <a:ext cx="13716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5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239</Words>
  <Application>Microsoft Office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Measuring Mechanical Properties of Thin Optical Coatings</vt:lpstr>
      <vt:lpstr>Experimental Setup</vt:lpstr>
      <vt:lpstr>Experimental Setup</vt:lpstr>
      <vt:lpstr>Data</vt:lpstr>
      <vt:lpstr>Updates to the acoustics analysis</vt:lpstr>
      <vt:lpstr>Y Estimate Depends on σ</vt:lpstr>
      <vt:lpstr>Nanoindentation</vt:lpstr>
      <vt:lpstr>Comparison of Acoustics and Nanoindentation</vt:lpstr>
      <vt:lpstr>PowerPoint Presentation</vt:lpstr>
      <vt:lpstr>Samples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Ultrasonic Measurements of Young’s Modulus of LIGO Coatings</dc:title>
  <dc:creator>Elaine</dc:creator>
  <cp:lastModifiedBy>Elaine Rhoades</cp:lastModifiedBy>
  <cp:revision>85</cp:revision>
  <dcterms:created xsi:type="dcterms:W3CDTF">2012-08-08T18:11:22Z</dcterms:created>
  <dcterms:modified xsi:type="dcterms:W3CDTF">2014-03-27T23:01:16Z</dcterms:modified>
</cp:coreProperties>
</file>